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9" r:id="rId3"/>
    <p:sldId id="257" r:id="rId4"/>
    <p:sldId id="278" r:id="rId5"/>
    <p:sldId id="263" r:id="rId6"/>
    <p:sldId id="267" r:id="rId7"/>
    <p:sldId id="266" r:id="rId8"/>
    <p:sldId id="265" r:id="rId9"/>
    <p:sldId id="264" r:id="rId10"/>
    <p:sldId id="268" r:id="rId11"/>
    <p:sldId id="275" r:id="rId12"/>
    <p:sldId id="274" r:id="rId13"/>
    <p:sldId id="273" r:id="rId14"/>
    <p:sldId id="272" r:id="rId15"/>
    <p:sldId id="276" r:id="rId16"/>
    <p:sldId id="277" r:id="rId17"/>
    <p:sldId id="279" r:id="rId18"/>
    <p:sldId id="284" r:id="rId19"/>
    <p:sldId id="283" r:id="rId20"/>
    <p:sldId id="271" r:id="rId21"/>
    <p:sldId id="280" r:id="rId22"/>
    <p:sldId id="281" r:id="rId23"/>
    <p:sldId id="282" r:id="rId24"/>
    <p:sldId id="285" r:id="rId25"/>
    <p:sldId id="286" r:id="rId26"/>
    <p:sldId id="287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85;&#1072;&#1091;&#1095;&#1085;&#1086;&#1077;%20&#1086;&#1073;&#1097;&#1077;&#1089;&#1090;&#1074;&#1086;\&#1092;&#1072;&#1089;&#1090;&#1092;&#1091;&#1076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85;&#1072;&#1091;&#1095;&#1085;&#1086;&#1077;%20&#1086;&#1073;&#1097;&#1077;&#1089;&#1090;&#1074;&#1086;\&#1092;&#1072;&#1089;&#1090;&#1092;&#1091;&#1076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&#1085;&#1072;&#1091;&#1095;&#1085;&#1086;&#1077;%20&#1086;&#1073;&#1097;&#1077;&#1089;&#1090;&#1074;&#1086;\&#1092;&#1072;&#1089;&#1090;&#1092;&#1091;&#1076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spPr>
              <a:solidFill>
                <a:srgbClr val="7030A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учащиеся!$A$12:$A$14</c:f>
              <c:strCache>
                <c:ptCount val="3"/>
                <c:pt idx="0">
                  <c:v>да</c:v>
                </c:pt>
                <c:pt idx="1">
                  <c:v>не ем</c:v>
                </c:pt>
                <c:pt idx="2">
                  <c:v>редко</c:v>
                </c:pt>
              </c:strCache>
            </c:strRef>
          </c:cat>
          <c:val>
            <c:numRef>
              <c:f>учащиеся!$B$12:$B$14</c:f>
              <c:numCache>
                <c:formatCode>0.00%</c:formatCode>
                <c:ptCount val="3"/>
                <c:pt idx="0">
                  <c:v>0.19117647058823528</c:v>
                </c:pt>
                <c:pt idx="1">
                  <c:v>0.33823529411764847</c:v>
                </c:pt>
                <c:pt idx="2">
                  <c:v>0.44117647058823528</c:v>
                </c:pt>
              </c:numCache>
            </c:numRef>
          </c:val>
        </c:ser>
      </c:pie3DChart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2117016622922132E-2"/>
          <c:y val="5.7870370370370385E-2"/>
          <c:w val="0.71074934383202093"/>
          <c:h val="0.82870370370370372"/>
        </c:manualLayout>
      </c:layout>
      <c:pie3D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spPr>
              <a:solidFill>
                <a:srgbClr val="FF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учащиеся!$A$8:$A$10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редко</c:v>
                </c:pt>
              </c:strCache>
            </c:strRef>
          </c:cat>
          <c:val>
            <c:numRef>
              <c:f>учащиеся!$B$8:$B$10</c:f>
              <c:numCache>
                <c:formatCode>General</c:formatCode>
                <c:ptCount val="3"/>
                <c:pt idx="0">
                  <c:v>11.764705882352942</c:v>
                </c:pt>
                <c:pt idx="1">
                  <c:v>58.823529411764483</c:v>
                </c:pt>
                <c:pt idx="2">
                  <c:v>40</c:v>
                </c:pt>
              </c:numCache>
            </c:numRef>
          </c:val>
        </c:ser>
        <c:dLbls>
          <c:showPercent val="1"/>
        </c:dLbls>
      </c:pie3DChart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depthPercent val="100"/>
      <c:rAngAx val="1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9.713648293963302E-2"/>
          <c:y val="2.5428331875182269E-2"/>
          <c:w val="0.90286351706036749"/>
          <c:h val="0.84167468649752486"/>
        </c:manualLayout>
      </c:layout>
      <c:bar3DChart>
        <c:barDir val="col"/>
        <c:grouping val="clustered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dLbls>
            <c:dLbl>
              <c:idx val="0"/>
              <c:layout>
                <c:manualLayout>
                  <c:x val="0.05"/>
                  <c:y val="-5.092592592592592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2222222222222251E-2"/>
                  <c:y val="-5.555555555555564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Val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учащиеся!$A$17:$A$18</c:f>
              <c:strCache>
                <c:ptCount val="2"/>
                <c:pt idx="0">
                  <c:v>выбирают домашнюю еду </c:v>
                </c:pt>
                <c:pt idx="1">
                  <c:v>выбирают фаст-фуд</c:v>
                </c:pt>
              </c:strCache>
            </c:strRef>
          </c:cat>
          <c:val>
            <c:numRef>
              <c:f>учащиеся!$B$17:$B$18</c:f>
              <c:numCache>
                <c:formatCode>General</c:formatCode>
                <c:ptCount val="2"/>
                <c:pt idx="0">
                  <c:v>74</c:v>
                </c:pt>
                <c:pt idx="1">
                  <c:v>26</c:v>
                </c:pt>
              </c:numCache>
            </c:numRef>
          </c:val>
        </c:ser>
        <c:shape val="box"/>
        <c:axId val="147192064"/>
        <c:axId val="147450496"/>
        <c:axId val="0"/>
      </c:bar3DChart>
      <c:catAx>
        <c:axId val="147192064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7450496"/>
        <c:crosses val="autoZero"/>
        <c:auto val="1"/>
        <c:lblAlgn val="ctr"/>
        <c:lblOffset val="100"/>
      </c:catAx>
      <c:valAx>
        <c:axId val="14745049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47192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73D8-86A0-4331-8CA6-1FC17DBE1D75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C5C90-C1F6-4F7A-B3EF-891AD9393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73D8-86A0-4331-8CA6-1FC17DBE1D75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C5C90-C1F6-4F7A-B3EF-891AD9393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73D8-86A0-4331-8CA6-1FC17DBE1D75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C5C90-C1F6-4F7A-B3EF-891AD9393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73D8-86A0-4331-8CA6-1FC17DBE1D75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C5C90-C1F6-4F7A-B3EF-891AD9393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73D8-86A0-4331-8CA6-1FC17DBE1D75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C5C90-C1F6-4F7A-B3EF-891AD9393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73D8-86A0-4331-8CA6-1FC17DBE1D75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C5C90-C1F6-4F7A-B3EF-891AD9393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73D8-86A0-4331-8CA6-1FC17DBE1D75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C5C90-C1F6-4F7A-B3EF-891AD9393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73D8-86A0-4331-8CA6-1FC17DBE1D75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C5C90-C1F6-4F7A-B3EF-891AD9393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73D8-86A0-4331-8CA6-1FC17DBE1D75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C5C90-C1F6-4F7A-B3EF-891AD9393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73D8-86A0-4331-8CA6-1FC17DBE1D75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C5C90-C1F6-4F7A-B3EF-891AD9393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73D8-86A0-4331-8CA6-1FC17DBE1D75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C5C90-C1F6-4F7A-B3EF-891AD9393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073D8-86A0-4331-8CA6-1FC17DBE1D75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C5C90-C1F6-4F7A-B3EF-891AD93934D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-fotki.yandex.ru/get/5705/kantemiirina.108/0_67364_55b24106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00364" y="785794"/>
            <a:ext cx="356039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</a:t>
            </a:r>
            <a:endParaRPr lang="ru-RU" sz="4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71802" y="928670"/>
            <a:ext cx="3571900" cy="64294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исследование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1785927"/>
            <a:ext cx="66437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  </a:t>
            </a:r>
            <a:r>
              <a:rPr lang="ru-RU" sz="2800" b="1" dirty="0" smtClean="0">
                <a:ln w="11430"/>
                <a:solidFill>
                  <a:schemeClr val="accent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«</a:t>
            </a:r>
            <a:r>
              <a:rPr lang="ru-RU" sz="2800" b="1" dirty="0" err="1" smtClean="0">
                <a:ln w="11430"/>
                <a:solidFill>
                  <a:schemeClr val="accent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Фаст-фуд</a:t>
            </a:r>
            <a:r>
              <a:rPr lang="ru-RU" sz="2800" b="1" dirty="0" smtClean="0">
                <a:ln w="11430"/>
                <a:solidFill>
                  <a:schemeClr val="accent3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 Black" pitchFamily="34" charset="0"/>
              </a:rPr>
              <a:t> – это быстрая еда     или медленная смерть?»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828836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kern="1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Impact"/>
              </a:rPr>
              <a:t>ученицы 4-Б класса</a:t>
            </a:r>
          </a:p>
          <a:p>
            <a:pPr algn="ctr"/>
            <a:r>
              <a:rPr lang="ru-RU" sz="2400" kern="1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Impact"/>
              </a:rPr>
              <a:t>МБОУ Кубинской СОШ № 1 имени Героя РФ И.В.Ткаченко  </a:t>
            </a:r>
          </a:p>
          <a:p>
            <a:pPr algn="ctr"/>
            <a:r>
              <a:rPr lang="ru-RU" sz="2400" kern="10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  <a:latin typeface="Impact"/>
              </a:rPr>
              <a:t>Ивановой Златы</a:t>
            </a:r>
            <a:endParaRPr lang="ru-RU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43042" y="4572008"/>
            <a:ext cx="66441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00B050"/>
                </a:solidFill>
                <a:latin typeface="Arial Black" pitchFamily="34" charset="0"/>
              </a:rPr>
              <a:t>Руководитель Митрохина О.А.</a:t>
            </a:r>
            <a:endParaRPr lang="ru-RU" sz="2400" b="1" i="1" dirty="0">
              <a:solidFill>
                <a:srgbClr val="00B05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Открытие первого Макдоналдс в Москв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1357298"/>
            <a:ext cx="2701799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Открытие первого ресторана Макдональдс в Москве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357298"/>
            <a:ext cx="2286000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Одни из первых посетителей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43042" y="3286124"/>
            <a:ext cx="2704465" cy="18017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Памятная табличка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3214686"/>
            <a:ext cx="2530625" cy="1685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Poster-Summary16_17"/>
          <p:cNvPicPr/>
          <p:nvPr/>
        </p:nvPicPr>
        <p:blipFill>
          <a:blip r:embed="rId3"/>
          <a:srcRect l="62533" t="15385" b="62339"/>
          <a:stretch>
            <a:fillRect/>
          </a:stretch>
        </p:blipFill>
        <p:spPr bwMode="auto">
          <a:xfrm>
            <a:off x="2428860" y="1071546"/>
            <a:ext cx="4000528" cy="19907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prodmagazin.ru/wp-content/uploads/2013/08/KFC_Vedomosti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3500438"/>
            <a:ext cx="570547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://franshiza.ru/files/analitika/romir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214422"/>
            <a:ext cx="5940425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://cdn.a4y.biz/pics/2014-11/26/382044-1ff1de774005f8da13f42943881c655f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928670"/>
            <a:ext cx="2064980" cy="13752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volyn.tabloyid.com/sites/default/files/publish/j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071546"/>
            <a:ext cx="2070248" cy="13747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://iliketocook.ru/upload/medialibrary/c63/c6309530e517bf51e5171f44952ceba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2500306"/>
            <a:ext cx="1033340" cy="1400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http://www.fivedishes.ru/wp-content/uploads/2016/02/hj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43108" y="4000504"/>
            <a:ext cx="1964267" cy="1104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http://img-fotki.yandex.ru/get/6608/47407354.73f/0_ef9d9_7a639476_orig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0628" y="2714620"/>
            <a:ext cx="1212854" cy="1085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https://productcenter.ru/images/182033-lapsha-bystrogo-prigotovlieniia-big-lanch-1280x768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00760" y="4000504"/>
            <a:ext cx="1310582" cy="1162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s://im0-tub-ru.yandex.net/i?id=cd2a23414366accea93f9d844ee9c341-l&amp;n=1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928670"/>
            <a:ext cx="5572164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10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1000108"/>
            <a:ext cx="2894010" cy="21431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https://otvet.imgsmail.ru/download/37088917_c158fd6ff504772148d50886a8cf4425_800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3286124"/>
            <a:ext cx="2686050" cy="18806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s://im0-tub-ru.yandex.net/i?id=61140756996a76b4e6b49d96ac6d2277-l&amp;n=13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2000240"/>
            <a:ext cx="2709863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http://s00.yaplakal.com/pics/pics_original/7/4/2/6526247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1071546"/>
            <a:ext cx="2526913" cy="16859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Самый толстый ребенок России - Джамбулат Хотохов (3 фото)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071546"/>
            <a:ext cx="2742542" cy="16954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http://nsn.fm/upload/resize_cache/iblock/a3e/645_410_2/a3ef3f1ca882b7791061e7db4a9a26fd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3042" y="2928934"/>
            <a:ext cx="2917827" cy="2432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i.ytimg.com/vi/FEIsxFr1Oxw/hqdefault.jpg"/>
          <p:cNvPicPr/>
          <p:nvPr/>
        </p:nvPicPr>
        <p:blipFill>
          <a:blip r:embed="rId6"/>
          <a:srcRect t="12500" b="13334"/>
          <a:stretch>
            <a:fillRect/>
          </a:stretch>
        </p:blipFill>
        <p:spPr bwMode="auto">
          <a:xfrm>
            <a:off x="4714876" y="3000372"/>
            <a:ext cx="2928958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857356" y="1071546"/>
            <a:ext cx="27576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Исследование 1.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13351412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1500174"/>
            <a:ext cx="70476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Анкета для обучающихся 4-х классов и их родителей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теме «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Фаст-фуд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– это быстрая еда иди медленная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смерть?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7290" y="2500306"/>
            <a:ext cx="635798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Знаете ли Вы что такое </a:t>
            </a:r>
          </a:p>
          <a:p>
            <a:pPr marL="342900" indent="-342900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фаст-фуд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 marL="342900" indent="-342900">
              <a:buAutoNum type="arabicPeriod" startAt="2"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Часто ли Вы бываете в местах быстрого питания?</a:t>
            </a:r>
          </a:p>
          <a:p>
            <a:pPr marL="342900" indent="-342900">
              <a:buAutoNum type="arabicPeriod" startAt="3"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да, то почему?</a:t>
            </a:r>
          </a:p>
          <a:p>
            <a:pPr marL="342900" indent="-342900">
              <a:buAutoNum type="arabicPeriod" startAt="4"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Предпочитаете ли вы домашнюю еду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фаст-фуду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342900" indent="-342900">
              <a:buAutoNum type="arabicPeriod" startAt="5"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по вашему мнению питательнее: домашняя еда или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фаст-фуд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342900" indent="-342900">
              <a:buAutoNum type="arabicPeriod" startAt="6"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Причины по которым вы едите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фаст-фуд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AutoNum type="arabicPeriod" startAt="7"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 Вы покупаете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фаст-фуд</a:t>
            </a:r>
            <a:endParaRPr lang="ru-RU" b="1" dirty="0" smtClean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8.    Как часто вы покупаете </a:t>
            </a: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фаст-фуд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342900" indent="-342900">
              <a:buAutoNum type="arabicPeriod" startAt="2"/>
            </a:pPr>
            <a:endParaRPr lang="ru-RU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Диаграмма 2"/>
          <p:cNvGraphicFramePr/>
          <p:nvPr/>
        </p:nvGraphicFramePr>
        <p:xfrm>
          <a:off x="1785918" y="1000108"/>
          <a:ext cx="2286016" cy="1928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Диаграмма 3"/>
          <p:cNvGraphicFramePr/>
          <p:nvPr/>
        </p:nvGraphicFramePr>
        <p:xfrm>
          <a:off x="5072066" y="928670"/>
          <a:ext cx="2214578" cy="2000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2643174" y="3143248"/>
          <a:ext cx="4071966" cy="2214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2397948"/>
            <a:ext cx="6357982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родители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дети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предпочитают здоровое </a:t>
            </a:r>
            <a:endParaRPr lang="ru-RU" sz="2000" b="1" dirty="0" smtClean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правильное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питание, считают, что домашняя еда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богата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витаминами, меньше содержит добавок и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канцерогенов.</a:t>
            </a:r>
            <a:endParaRPr lang="ru-RU" sz="2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71604" y="1500174"/>
          <a:ext cx="5357850" cy="2523744"/>
        </p:xfrm>
        <a:graphic>
          <a:graphicData uri="http://schemas.openxmlformats.org/drawingml/2006/table">
            <a:tbl>
              <a:tblPr/>
              <a:tblGrid>
                <a:gridCol w="3071834"/>
                <a:gridCol w="2286016"/>
              </a:tblGrid>
              <a:tr h="381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20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редко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20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 в  2 недели 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 в месяц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20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 в 3-4 месяца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20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раз в 6-12 месяцев</a:t>
                      </a:r>
                      <a:endParaRPr lang="ru-RU" sz="2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20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762933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ru-RU" sz="14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часто Вы покупаете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фаст-фуд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своим детям?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5984" y="785794"/>
            <a:ext cx="10598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Цель: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857232"/>
            <a:ext cx="35167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Задачи исследования: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14480" y="1643050"/>
            <a:ext cx="184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1214422"/>
            <a:ext cx="918046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выяснить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как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влияет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фаст-фуд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на здоровье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    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человека;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- обосновать полученные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    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знания о вреде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наносимом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фаст-фудом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           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ea typeface="Times New Roman" pitchFamily="18" charset="0"/>
                <a:cs typeface="Times New Roman" pitchFamily="18" charset="0"/>
              </a:rPr>
              <a:t>здоровью человека.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43438" y="1357298"/>
            <a:ext cx="304323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-узнать значение слова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</a:rPr>
              <a:t>фаст-фуд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, историю возникновения, причины популярности в современной жизни;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Провести собственные исследования на примере кока-колы и чипсов;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провести анкетирование среди обучающихся и родителей 4-х классов;</a:t>
            </a:r>
          </a:p>
          <a:p>
            <a:pPr>
              <a:buFontTx/>
              <a:buChar char="-"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проанализировать собранную информацию и представить результаты исследования.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2" name="Рисунок 11" descr="http://www.bonappetit.com/wp-content/uploads/2011/07/stuffed-48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3286124"/>
            <a:ext cx="2500330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2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2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2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2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2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2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2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2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2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43042" y="928670"/>
            <a:ext cx="38616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Исследование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134E~1\AppData\Local\Temp\Rar$DI92.4837\IMG_136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357298"/>
            <a:ext cx="1724025" cy="2298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134E~1\AppData\Local\Temp\Rar$DI93.9781\IMG_137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857232"/>
            <a:ext cx="1724025" cy="22987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C:\Users\134E~1\AppData\Local\Temp\Rar$DI93.9514\IMG_137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5174767" y="2897671"/>
            <a:ext cx="2080614" cy="27146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1285852" y="3244334"/>
            <a:ext cx="384723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5689763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ВЫВОД: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ипсы содержат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большое количество жиров.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А желтый цвет обозначает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присутствие в продукте красителей.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643042" y="1000108"/>
            <a:ext cx="38616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Исследование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7698454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этот опыт доказывает наличие пищевых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добавок и повышенное содержание жиров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вредных для здоровья.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134E~1\AppData\Local\Temp\Rar$DI91.2345\IMG_135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428736"/>
            <a:ext cx="1943099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134E~1\AppData\Local\Temp\Rar$DI91.1065\IMG_135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2066" y="1142984"/>
            <a:ext cx="1885950" cy="27590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7775655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чипсы должны пройти обработку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пищеварительными ферментами, прежде чем станут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доступны для организма.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000108"/>
            <a:ext cx="37902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Исследование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134E~1\AppData\Local\Temp\Rar$DI26.198\IMG_2168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1553530" y="1946876"/>
            <a:ext cx="2924976" cy="20315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134E~1\AppData\Local\Temp\Rar$DI49.070\IMG_2175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4558391" y="1870973"/>
            <a:ext cx="2915897" cy="20314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85918" y="1000108"/>
            <a:ext cx="37188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Исследование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71604" y="4214818"/>
            <a:ext cx="62164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если кола-кола с лёгкостью удаляет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ржавчину, то она может разъедать стенки нашего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желудка.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134E~1\AppData\Local\Temp\Rar$DI89.6891\IMG_133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643050"/>
            <a:ext cx="1764506" cy="23526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134E~1\AppData\Local\Temp\Rar$DI00.626\IMG_140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285860"/>
            <a:ext cx="2221632" cy="1666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71670" y="857232"/>
            <a:ext cx="24235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Исследование 6.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33207" y="1428735"/>
          <a:ext cx="5896313" cy="3113174"/>
        </p:xfrm>
        <a:graphic>
          <a:graphicData uri="http://schemas.openxmlformats.org/drawingml/2006/table">
            <a:tbl>
              <a:tblPr/>
              <a:tblGrid>
                <a:gridCol w="1965233"/>
                <a:gridCol w="1073560"/>
                <a:gridCol w="2857520"/>
              </a:tblGrid>
              <a:tr h="5414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учащихся в школе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1024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302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учащихся с заболеванием системы пищеварения.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12</a:t>
                      </a:r>
                      <a:r>
                        <a:rPr lang="ru-RU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0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Количество учащихся с заболеванием пищеварительной системы в классе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4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Получают горячее питание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936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92%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7356" y="4714884"/>
            <a:ext cx="56643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ВЫВОД: в школе охвачены горячим питанием</a:t>
            </a: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все ученики, кроме 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обучащихся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 справкам.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0"/>
            <a:ext cx="7643834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жизни нам необходимо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Очень много витаминов,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Всех сейчас не перечесть.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Нужно нам побольше есть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Мясо, овощи и фрукты –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Натуральные продукты,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А вот чипсы, кола-кола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Запомни навсегда -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Это вредная еда.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3" name="Picture 3" descr="http://reeana.ru/wp-content/uploads/2015/07/%D0%A5%D0%A5%D0%A5%D0%A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785926"/>
            <a:ext cx="2786082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785795"/>
            <a:ext cx="10118573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БУДЬТЕ ВСЕ ЗДОРОВЫ</a:t>
            </a:r>
          </a:p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И ПРАВИЛЬНО ПИТАЙТЕСЬ!</a:t>
            </a:r>
          </a:p>
          <a:p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   Спасибо за внимание!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8913" name="Picture 1" descr="C:\Users\Ольга\Desktop\рабочий стол\школьная столовая\фото\28 декабря 2016. (217).JPG"/>
          <p:cNvPicPr>
            <a:picLocks noChangeAspect="1" noChangeArrowheads="1"/>
          </p:cNvPicPr>
          <p:nvPr/>
        </p:nvPicPr>
        <p:blipFill>
          <a:blip r:embed="rId3" cstate="print"/>
          <a:srcRect t="8333" r="4687" b="8333"/>
          <a:stretch>
            <a:fillRect/>
          </a:stretch>
        </p:blipFill>
        <p:spPr bwMode="auto">
          <a:xfrm>
            <a:off x="3714744" y="2646695"/>
            <a:ext cx="2000264" cy="26232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0"/>
            <a:ext cx="892971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Объект исследования: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cs typeface="Aharoni" pitchFamily="2" charset="-79"/>
              </a:rPr>
              <a:t>кока-кола,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cs typeface="Aharoni" pitchFamily="2" charset="-79"/>
              </a:rPr>
              <a:t>чипсы.</a:t>
            </a:r>
            <a:endParaRPr lang="ru-RU" sz="2000" b="1" dirty="0" smtClean="0">
              <a:solidFill>
                <a:schemeClr val="accent2">
                  <a:lumMod val="50000"/>
                </a:schemeClr>
              </a:solidFill>
              <a:cs typeface="Aharoni" pitchFamily="2" charset="-79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cs typeface="Aharoni" pitchFamily="2" charset="-79"/>
              </a:rPr>
              <a:t>                                                                      </a:t>
            </a:r>
            <a:endParaRPr lang="ru-RU" sz="2000" b="1" dirty="0" smtClean="0">
              <a:solidFill>
                <a:schemeClr val="accent2">
                  <a:lumMod val="50000"/>
                </a:schemeClr>
              </a:solidFill>
              <a:cs typeface="Aharoni" pitchFamily="2" charset="-79"/>
            </a:endParaRP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ea typeface="Times New Roman" pitchFamily="18" charset="0"/>
                <a:cs typeface="Aharoni" pitchFamily="2" charset="-79"/>
              </a:rPr>
              <a:t>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 исследования: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кока-кола, чипсы.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Методы исследования: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сбор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информации из книг, 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                                                                    интернета, 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проведение 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                                                                    исследований, 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                                                                    анкетирование, 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                                                                    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ea typeface="Times New Roman" pitchFamily="18" charset="0"/>
                <a:cs typeface="Times New Roman" pitchFamily="18" charset="0"/>
              </a:rPr>
              <a:t>обобщение.</a:t>
            </a:r>
          </a:p>
          <a:p>
            <a:pPr lvl="0" indent="449263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Гипотеза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:                                   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Быстрая еда» наносит </a:t>
            </a:r>
            <a:endParaRPr lang="ru-RU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             вред здоровью человека и</a:t>
            </a: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             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является медленной </a:t>
            </a:r>
            <a:endParaRPr lang="ru-RU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                                 смертью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-357221" y="1000108"/>
            <a:ext cx="4929221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Работа 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      в библиотеке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4876" y="857232"/>
            <a:ext cx="285751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Работа </a:t>
            </a:r>
          </a:p>
          <a:p>
            <a:pPr algn="ct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 компьютером  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" name="Рисунок 4" descr="C:\Users\134E~1\AppData\Local\Temp\Rar$DI01.260\IMG_204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785926"/>
            <a:ext cx="2631616" cy="3505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Ольга\AppData\Local\Microsoft\Windows\Temporary Internet Files\Content.Word\DSCN505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1928802"/>
            <a:ext cx="3071833" cy="33635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https://otvet.imgsmail.ru/download/d89d09b4a9d5dab7e73e80510ac5b7a5_i-13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1142984"/>
            <a:ext cx="1912143" cy="2257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https://img-fotki.yandex.ru/get/15567/254850729.45/0_13c02e_71e1497a_orig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 flipV="1">
            <a:off x="5072066" y="1071546"/>
            <a:ext cx="2124075" cy="22676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https://im1-tub-ru.yandex.net/i?id=6ccdb883c45027521f456b92bec4a549-l&amp;n=13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04" y="3429000"/>
            <a:ext cx="2706609" cy="1952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https://upload.wikimedia.org/wikipedia/commons/thumb/d/d6/GrandeTaberna.JPG/220px-GrandeTaberna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2" y="3429000"/>
            <a:ext cx="2603500" cy="1952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://mail.alvaline.ru/upload/gallery/1-4%20Plus/1-4-5%20Obo/1-4-5%20oldkit1Lar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928670"/>
            <a:ext cx="2343150" cy="23431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s://upload.wikimedia.org/wikipedia/commons/7/74/RoemischerBackofen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071546"/>
            <a:ext cx="2786082" cy="2121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://cn12.nevsedoma.com.ua/photo/175/4/McDonam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6" y="3429000"/>
            <a:ext cx="2786082" cy="18683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http://allaboutcash.ru/wp-content/uploads/2012/11/4716_1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71604" y="3357562"/>
            <a:ext cx="2990850" cy="19988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http://pervomayadm.ru/tinybrowser/images/prechistoe/_full/_traktir-v-prechistom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000108"/>
            <a:ext cx="2912912" cy="19443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://www.istpravda.ru/upload/medialibrary/180/180af9992829dffdfc4e14c97fc3039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8794" y="1500174"/>
            <a:ext cx="2071702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Tavern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071810"/>
            <a:ext cx="3047998" cy="23145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s://im1-tub-ru.yandex.net/i?id=e72245dcea734d0458937a920368dea7-l&amp;n=1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928670"/>
            <a:ext cx="2272463" cy="18122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s://im0-tub-ru.yandex.net/i?id=587a8f369e973eda76cb860b02f95b5f-l&amp;n=13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928670"/>
            <a:ext cx="2857519" cy="17478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://slavyanskaya-kultura.ru/images/8(310)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3143248"/>
            <a:ext cx="3019425" cy="2050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https://im0-tub-ru.yandex.net/i?id=0ee72f6c34d38ba4e6b0dd477f3d8c00-l&amp;n=13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72066" y="3071810"/>
            <a:ext cx="2295525" cy="20785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://afisharu.com/media/event/05/f6/05f6f94aca259e91d6389315c138081b.650x3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Кировский универмаг и фабрика кухня, фото 1937 г.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2143116"/>
            <a:ext cx="2919917" cy="1714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Долой кухонное рабство!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80" y="1857364"/>
            <a:ext cx="1676400" cy="24327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428</TotalTime>
  <Words>485</Words>
  <Application>Microsoft Office PowerPoint</Application>
  <PresentationFormat>Экран (4:3)</PresentationFormat>
  <Paragraphs>212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Слайд 1</vt:lpstr>
      <vt:lpstr> </vt:lpstr>
      <vt:lpstr> </vt:lpstr>
      <vt:lpstr>Слайд 4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Слайд 15</vt:lpstr>
      <vt:lpstr>Слайд 16</vt:lpstr>
      <vt:lpstr>Слайд 17</vt:lpstr>
      <vt:lpstr>Слайд 18</vt:lpstr>
      <vt:lpstr>Слайд 19</vt:lpstr>
      <vt:lpstr> 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47</cp:revision>
  <dcterms:created xsi:type="dcterms:W3CDTF">2017-02-22T13:44:16Z</dcterms:created>
  <dcterms:modified xsi:type="dcterms:W3CDTF">2017-03-27T17:33:02Z</dcterms:modified>
</cp:coreProperties>
</file>